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2" r:id="rId5"/>
    <p:sldId id="273" r:id="rId6"/>
    <p:sldId id="285" r:id="rId7"/>
    <p:sldId id="288" r:id="rId8"/>
    <p:sldId id="289" r:id="rId9"/>
    <p:sldId id="296" r:id="rId10"/>
    <p:sldId id="287" r:id="rId11"/>
    <p:sldId id="281" r:id="rId12"/>
    <p:sldId id="293" r:id="rId13"/>
    <p:sldId id="295" r:id="rId14"/>
    <p:sldId id="290" r:id="rId15"/>
    <p:sldId id="282" r:id="rId16"/>
    <p:sldId id="261" r:id="rId17"/>
    <p:sldId id="262" r:id="rId18"/>
    <p:sldId id="264" r:id="rId19"/>
    <p:sldId id="265" r:id="rId20"/>
    <p:sldId id="286" r:id="rId21"/>
    <p:sldId id="297" r:id="rId22"/>
    <p:sldId id="298" r:id="rId23"/>
    <p:sldId id="299" r:id="rId24"/>
    <p:sldId id="300" r:id="rId25"/>
    <p:sldId id="305" r:id="rId26"/>
    <p:sldId id="304" r:id="rId27"/>
    <p:sldId id="302" r:id="rId28"/>
    <p:sldId id="301" r:id="rId29"/>
    <p:sldId id="25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B8A994-ED66-0C41-A091-4073B51CF5A5}" name="장송봉/품질전략팀" initials="장" userId="S::sb.chang@samsungsds-ad.net::56448aed-4510-4cae-9e50-ebaf4481ea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264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여행 업계 지역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18-47D0-97B8-98C4C2E07A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18-47D0-97B8-98C4C2E07A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18-47D0-97B8-98C4C2E07A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418-47D0-97B8-98C4C2E07A7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baseline="0" dirty="0"/>
                      <a:t>유럽
</a:t>
                    </a:r>
                    <a:fld id="{BEA32151-12B1-4A4B-A933-2105EA2DB6FC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18-47D0-97B8-98C4C2E07A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baseline="0" dirty="0"/>
                      <a:t>북미
</a:t>
                    </a:r>
                    <a:fld id="{1D7A046E-0F84-4C9A-B259-E3344520C5AE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418-47D0-97B8-98C4C2E07A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 baseline="0" dirty="0"/>
                      <a:t>국내
</a:t>
                    </a:r>
                    <a:fld id="{08852811-40A6-4AFC-9D2F-A10E5A6981CD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418-47D0-97B8-98C4C2E07A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baseline="0" dirty="0"/>
                      <a:t>기타
</a:t>
                    </a:r>
                    <a:fld id="{0E18FEB1-40E7-4359-8D54-17CC920186B4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418-47D0-97B8-98C4C2E07A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9-457D-BB6C-C694C8C2BF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79-457D-BB6C-C694C8C2BF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79-457D-BB6C-C694C8C2BF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79-457D-BB6C-C694C8C2BF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2302824"/>
        <c:axId val="622303152"/>
      </c:barChart>
      <c:catAx>
        <c:axId val="62230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3152"/>
        <c:crosses val="autoZero"/>
        <c:auto val="1"/>
        <c:lblAlgn val="ctr"/>
        <c:lblOffset val="100"/>
        <c:noMultiLvlLbl val="0"/>
      </c:catAx>
      <c:valAx>
        <c:axId val="6223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</dgm:ptLst>
  <dgm:cxnLst>
    <dgm:cxn modelId="{071B2651-0DC7-4410-BEEB-8749A2321ECF}" type="presOf" srcId="{A739CC1D-00A7-422D-A14C-C4EE38B1B447}" destId="{B63F0890-046A-45A7-ADC5-95A139715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 dirty="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그림 2" descr="도표, 기술 도면, 평면도, 라인이(가) 표시된 사진&#10;&#10;자동 생성된 설명">
          <a:extLst xmlns:a="http://schemas.openxmlformats.org/drawingml/2006/main">
            <a:ext uri="{FF2B5EF4-FFF2-40B4-BE49-F238E27FC236}">
              <a16:creationId xmlns:a16="http://schemas.microsoft.com/office/drawing/2014/main" id="{D8C0B5E7-6642-8CE5-08EC-E80B796991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2555702" cy="9164329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1598618" y="2490281"/>
            <a:ext cx="8994771" cy="1877437"/>
            <a:chOff x="1598618" y="1767838"/>
            <a:chExt cx="8994771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464781" y="1767838"/>
              <a:ext cx="3262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27</a:t>
              </a:r>
              <a:r>
                <a:rPr lang="ko-KR" altLang="en-US" sz="3600" dirty="0" err="1">
                  <a:solidFill>
                    <a:schemeClr val="bg1"/>
                  </a:solidFill>
                </a:rPr>
                <a:t>회차</a:t>
              </a:r>
              <a:r>
                <a:rPr lang="en-US" altLang="ko-KR" sz="3600" dirty="0">
                  <a:solidFill>
                    <a:schemeClr val="bg1"/>
                  </a:solidFill>
                </a:rPr>
                <a:t>_</a:t>
              </a:r>
              <a:r>
                <a:rPr lang="ko-KR" altLang="en-US" sz="3600" dirty="0" err="1">
                  <a:solidFill>
                    <a:schemeClr val="bg1"/>
                  </a:solidFill>
                </a:rPr>
                <a:t>장용태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1598618" y="2537279"/>
              <a:ext cx="89947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자바 웹 개인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플로우차트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각 클래스들의 상호작용을 전체적으로 볼 수 있도록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B493012-744D-4843-9A1F-BD2870CD6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251328"/>
              </p:ext>
            </p:extLst>
          </p:nvPr>
        </p:nvGraphicFramePr>
        <p:xfrm>
          <a:off x="271780" y="1339336"/>
          <a:ext cx="5648960" cy="481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393302" cy="1354217"/>
              <a:chOff x="2700072" y="2021840"/>
              <a:chExt cx="598224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107091" y="2734295"/>
                <a:ext cx="557522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2790388"/>
            <a:chOff x="6488429" y="2570480"/>
            <a:chExt cx="5877561" cy="2790388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한국관광공사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API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 latinLnBrk="1"/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한국관광공사는 국가정보자원의 개방 및 공유 정책에 부흥하여 아래와 같은 </a:t>
              </a:r>
              <a:r>
                <a:rPr lang="en-US" altLang="ko-KR" sz="1400" b="0" i="0" dirty="0" err="1">
                  <a:solidFill>
                    <a:srgbClr val="464646"/>
                  </a:solidFill>
                  <a:effectLst/>
                  <a:latin typeface="Noto Sans KR"/>
                </a:rPr>
                <a:t>OpenAPI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서비스를 제공합니다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.</a:t>
              </a:r>
            </a:p>
            <a:p>
              <a:pPr algn="l" fontAlgn="base" latinLnBrk="1"/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-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약 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8</a:t>
              </a:r>
              <a:r>
                <a:rPr lang="ko-KR" altLang="en-US" sz="1400" b="0" i="0" dirty="0" err="1">
                  <a:solidFill>
                    <a:srgbClr val="464646"/>
                  </a:solidFill>
                  <a:effectLst/>
                  <a:latin typeface="Noto Sans KR"/>
                </a:rPr>
                <a:t>만여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 건의 관광정보 제공 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(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국문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영문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일문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중문간체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 err="1">
                  <a:solidFill>
                    <a:srgbClr val="464646"/>
                  </a:solidFill>
                  <a:effectLst/>
                  <a:latin typeface="Noto Sans KR"/>
                </a:rPr>
                <a:t>중문번체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독일어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프랑스어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스페인어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,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러시아어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)</a:t>
              </a:r>
              <a:b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</a:b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- 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한국관광공사 포털 사이트인 </a:t>
              </a:r>
              <a:r>
                <a:rPr lang="en-US" altLang="ko-KR" sz="1400" b="0" i="0" dirty="0" err="1">
                  <a:solidFill>
                    <a:srgbClr val="464646"/>
                  </a:solidFill>
                  <a:effectLst/>
                  <a:latin typeface="Noto Sans KR"/>
                </a:rPr>
                <a:t>VisitKorea</a:t>
              </a:r>
              <a:r>
                <a:rPr lang="en-US" altLang="ko-KR" sz="1400" b="0" i="0" dirty="0">
                  <a:solidFill>
                    <a:srgbClr val="464646"/>
                  </a:solidFill>
                  <a:effectLst/>
                  <a:latin typeface="Noto Sans KR"/>
                </a:rPr>
                <a:t>(www.visitkorea.or.kr)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와 동일한 최신의 관광정보 제공</a:t>
              </a:r>
              <a:b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</a:b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국내 정보를 전달해야 하기에 한국관광공사 </a:t>
              </a:r>
              <a:r>
                <a:rPr lang="en-US" altLang="ko-KR" sz="1400" b="0" i="0" dirty="0" err="1">
                  <a:solidFill>
                    <a:srgbClr val="464646"/>
                  </a:solidFill>
                  <a:effectLst/>
                  <a:latin typeface="Noto Sans KR"/>
                </a:rPr>
                <a:t>api</a:t>
              </a:r>
              <a:r>
                <a:rPr lang="ko-KR" altLang="en-US" sz="1400" b="0" i="0" dirty="0">
                  <a:solidFill>
                    <a:srgbClr val="464646"/>
                  </a:solidFill>
                  <a:effectLst/>
                  <a:latin typeface="Noto Sans KR"/>
                </a:rPr>
                <a:t>가 가장 적합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228897"/>
            <a:chOff x="989354" y="1453051"/>
            <a:chExt cx="3002665" cy="422889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여행 일정을 </a:t>
              </a:r>
              <a:endParaRPr lang="en-US" altLang="ko-KR" dirty="0"/>
            </a:p>
            <a:p>
              <a:pPr algn="ctr"/>
              <a:r>
                <a:rPr lang="ko-KR" altLang="en-US" dirty="0"/>
                <a:t>자동작성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228897"/>
            <a:chOff x="989354" y="1453051"/>
            <a:chExt cx="3002665" cy="422889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Api </a:t>
              </a:r>
              <a:r>
                <a:rPr lang="ko-KR" altLang="en-US" dirty="0"/>
                <a:t>연결을 통해 </a:t>
              </a:r>
              <a:endParaRPr lang="en-US" altLang="ko-KR" dirty="0"/>
            </a:p>
            <a:p>
              <a:pPr algn="ctr"/>
              <a:r>
                <a:rPr lang="ko-KR" altLang="en-US" dirty="0"/>
                <a:t>정보 전달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228897"/>
            <a:chOff x="989354" y="1453051"/>
            <a:chExt cx="3002665" cy="4228897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자신만의 리뷰</a:t>
              </a:r>
              <a:endParaRPr lang="en-US" altLang="ko-KR" dirty="0"/>
            </a:p>
            <a:p>
              <a:pPr algn="ctr"/>
              <a:r>
                <a:rPr lang="ko-KR" altLang="en-US" dirty="0"/>
                <a:t> 작성공간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</a:rPr>
                <a:t>승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</a:rPr>
                <a:t>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선호 관광지 추천관광지를 검색 여행 </a:t>
            </a:r>
            <a:r>
              <a:rPr lang="ko-KR" altLang="en-US" dirty="0" err="1">
                <a:solidFill>
                  <a:schemeClr val="bg1"/>
                </a:solidFill>
              </a:rPr>
              <a:t>플래너를</a:t>
            </a:r>
            <a:r>
              <a:rPr lang="ko-KR" altLang="en-US" dirty="0">
                <a:solidFill>
                  <a:schemeClr val="bg1"/>
                </a:solidFill>
              </a:rPr>
              <a:t> 작성하여 도시와 일정을 관리하고 여행 리뷰 게시판을 사용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국내 여행이 필요한 정보를 검색하면 유용한 현지 정보를 한눈에 볼 수 있도록 여행 </a:t>
            </a:r>
            <a:r>
              <a:rPr lang="ko-KR" altLang="en-US" dirty="0" err="1">
                <a:solidFill>
                  <a:schemeClr val="bg1"/>
                </a:solidFill>
              </a:rPr>
              <a:t>플래너를</a:t>
            </a:r>
            <a:r>
              <a:rPr lang="ko-KR" altLang="en-US" dirty="0">
                <a:solidFill>
                  <a:schemeClr val="bg1"/>
                </a:solidFill>
              </a:rPr>
              <a:t> 만든다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부트스트랩 프레임워크를 이용한 반응형 페이지를 구현 검색 결과가 키를 입력할 때마다 동적으로 구현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한국관광공사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사용자에게 추천 장소와 위치를 제공해 날짜를 입력 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393302" cy="1354217"/>
              <a:chOff x="2700072" y="2021840"/>
              <a:chExt cx="598224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107091" y="2734295"/>
                <a:ext cx="557522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175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로그인 화면을 구현 모든 웹 프로젝트의 시작이 된다</a:t>
            </a:r>
            <a:r>
              <a:rPr lang="en-US" altLang="ko-KR" dirty="0"/>
              <a:t>. </a:t>
            </a:r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세션에 저장된 회원정보가 저장되고 사용자 이름이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B924FD5-47E7-DBA2-5813-072623402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 화면 구현 정규 표현식을 사용하여 유효성을 검사 마이페이지에서 회원정보를 수정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15F1E7E-96E7-36C7-47A4-B88DD7FF7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2759610"/>
            <a:chOff x="6488429" y="2570480"/>
            <a:chExt cx="5877561" cy="2759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동적 페이지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rPr>
                <a:t>Bootstrap </a:t>
              </a:r>
              <a:r>
                <a:rPr lang="ko-KR" altLang="en-US" sz="1600" b="0" i="0" dirty="0">
                  <a:solidFill>
                    <a:srgbClr val="212529"/>
                  </a:solidFill>
                  <a:effectLst/>
                  <a:latin typeface="-apple-system"/>
                </a:rPr>
                <a:t>프레임워크를 이용한 반응형 페이지 구현</a:t>
              </a:r>
            </a:p>
            <a:p>
              <a:pPr algn="l"/>
              <a:r>
                <a: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rPr>
                <a:t>3</a:t>
              </a:r>
              <a:r>
                <a:rPr lang="ko-KR" altLang="en-US" sz="1600" b="0" i="0" dirty="0">
                  <a:solidFill>
                    <a:srgbClr val="212529"/>
                  </a:solidFill>
                  <a:effectLst/>
                  <a:latin typeface="-apple-system"/>
                </a:rPr>
                <a:t>장의 배너 사진을 </a:t>
              </a:r>
              <a:r>
                <a:rPr lang="ko-KR" altLang="en-US" sz="1600" b="0" i="0" dirty="0" err="1">
                  <a:solidFill>
                    <a:srgbClr val="212529"/>
                  </a:solidFill>
                  <a:effectLst/>
                  <a:latin typeface="-apple-system"/>
                </a:rPr>
                <a:t>캐러셀</a:t>
              </a:r>
              <a:r>
                <a: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rPr>
                <a:t>(</a:t>
              </a:r>
              <a:r>
                <a:rPr lang="ko-KR" altLang="en-US" sz="1600" b="0" i="0" dirty="0">
                  <a:solidFill>
                    <a:srgbClr val="212529"/>
                  </a:solidFill>
                  <a:effectLst/>
                  <a:latin typeface="-apple-system"/>
                </a:rPr>
                <a:t>이미지 슬라이드</a:t>
              </a:r>
              <a:r>
                <a: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rPr>
                <a:t>)</a:t>
              </a:r>
              <a:r>
                <a:rPr lang="ko-KR" altLang="en-US" sz="1600" b="0" i="0" dirty="0">
                  <a:solidFill>
                    <a:srgbClr val="212529"/>
                  </a:solidFill>
                  <a:effectLst/>
                  <a:latin typeface="-apple-system"/>
                </a:rPr>
                <a:t>로 구현</a:t>
              </a:r>
              <a:endParaRPr lang="en-US" altLang="ko-KR" sz="1600" b="0" i="0" dirty="0">
                <a:solidFill>
                  <a:srgbClr val="212529"/>
                </a:solidFill>
                <a:effectLst/>
                <a:latin typeface="-apple-system"/>
              </a:endParaRPr>
            </a:p>
            <a:p>
              <a:pPr algn="l"/>
              <a:r>
                <a:rPr lang="ko-KR" altLang="en-US" sz="1600" b="0" i="0" dirty="0">
                  <a:solidFill>
                    <a:srgbClr val="212529"/>
                  </a:solidFill>
                  <a:effectLst/>
                  <a:latin typeface="-apple-system"/>
                </a:rPr>
                <a:t>키를 입력할 때마다 검색 결과가 동적으로 변하는 검색기능 구현 클릭한 여행지에 맞춰서 일정 만들기 페이지로 이동</a:t>
              </a:r>
            </a:p>
            <a:p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, 스크린샷, 야외, 물이(가) 표시된 사진&#10;&#10;자동 생성된 설명">
            <a:extLst>
              <a:ext uri="{FF2B5EF4-FFF2-40B4-BE49-F238E27FC236}">
                <a16:creationId xmlns:a16="http://schemas.microsoft.com/office/drawing/2014/main" id="{144A7E84-8BEC-BA9A-3C9E-134E3EDCB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 일정 </a:t>
            </a:r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플래너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여행 키워드를 클릭 시 검색하고 동적으로 변하는 검색기능을 구현 클릭한 지역명을 받아서 화면 이동 정보를 받고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api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 통해 사용자에게 추천 장소와 위치를 알려주고 날짜마다 여행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day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를 입력해 데이터 처리 </a:t>
            </a:r>
          </a:p>
          <a:p>
            <a:pPr algn="just"/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6AE9FCF-6558-7AD7-2509-20EAD718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5846993" y="3429000"/>
            <a:ext cx="63450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chemeClr val="accent1"/>
                </a:solidFill>
              </a:rPr>
              <a:t>국내여행 </a:t>
            </a:r>
            <a:r>
              <a:rPr lang="ko-KR" altLang="en-US" sz="6600" b="1" dirty="0" err="1">
                <a:solidFill>
                  <a:schemeClr val="accent1"/>
                </a:solidFill>
              </a:rPr>
              <a:t>플래너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40844" y="3708260"/>
              <a:ext cx="4926350" cy="1354217"/>
              <a:chOff x="2540665" y="2021840"/>
              <a:chExt cx="6708076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540665" y="2734295"/>
                <a:ext cx="670807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코드설명 및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4834194" cy="4089552"/>
            <a:chOff x="6380480" y="2269037"/>
            <a:chExt cx="4834194" cy="40895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설명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483419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Plan_make.jsp</a:t>
              </a:r>
              <a:endParaRPr lang="en-US" altLang="ko-KR" sz="1600" dirty="0"/>
            </a:p>
            <a:p>
              <a:pPr algn="just"/>
              <a:endParaRPr lang="en-US" altLang="ko-KR" sz="1600" dirty="0"/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명확한 목적 설정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"Plan Make" JSP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를 만들기 전에 목적을 명확하게 설정해야 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어떤 유형의 계획을 작성할 것인지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어떤 정보를 포함할 것인지 등을 고려해야 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en-US" altLang="ko-KR" sz="1600" b="1" i="0" dirty="0">
                  <a:solidFill>
                    <a:srgbClr val="374151"/>
                  </a:solidFill>
                  <a:effectLst/>
                  <a:latin typeface="Söhne"/>
                </a:rPr>
                <a:t>JSP </a:t>
              </a: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파일 생성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JSP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파일을 생성합니다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이 파일은 클라이언트의 브라우저로부터 요청을 받아 결과를 생성하는데 사용됩니다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en-US" altLang="ko-KR" sz="1600" b="1" i="0" dirty="0">
                  <a:solidFill>
                    <a:srgbClr val="374151"/>
                  </a:solidFill>
                  <a:effectLst/>
                  <a:latin typeface="Söhne"/>
                </a:rPr>
                <a:t>HTML </a:t>
              </a: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구성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JSP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파일 내부에 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HTML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코드를 작성하여 사용자와 상호작용할 수 있는 웹 페이지를 구성합니다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909837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8368285-6F7F-144F-A71F-BD942AD2D659}"/>
              </a:ext>
            </a:extLst>
          </p:cNvPr>
          <p:cNvSpPr txBox="1"/>
          <p:nvPr/>
        </p:nvSpPr>
        <p:spPr>
          <a:xfrm>
            <a:off x="5125642" y="1073683"/>
            <a:ext cx="7066358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sf =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-MM-dd"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region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request.getParameter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"/plan/planmake.js"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c:set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requestScope.planmakelist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"plan-header"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"/plan/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region.jsp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여행 제목 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title_input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title_input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"calendar"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"calendar_detail_01"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여행 시작일 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"input-date"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sdate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sf.format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"wave"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"calendar_detail_02"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여행 종료일 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"input-date"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edate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sf.format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header_button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sumbit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saveClick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저장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header_button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-close"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if (confirm ('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종료하겠습니까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?')) 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history.back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(); else alert('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입력 취소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') 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닫기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700" dirty="0" err="1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make_plan</a:t>
            </a: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 sub-header --&gt;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ko-KR" altLang="en-US" sz="700" dirty="0" err="1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일정만들기</a:t>
            </a:r>
            <a:r>
              <a:rPr lang="ko-KR" altLang="en-US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 작성페이지 </a:t>
            </a: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"plan-container"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&lt;!-- DAYS box --&gt;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daysbox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"plan-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daysboxtitle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일정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ko-KR" altLang="en-US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사용자 입력을 받은 만큼 </a:t>
            </a:r>
            <a:r>
              <a:rPr lang="ko-KR" altLang="en-US" sz="700" dirty="0" err="1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반복문</a:t>
            </a:r>
            <a:r>
              <a:rPr lang="ko-KR" altLang="en-US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 사용 </a:t>
            </a:r>
            <a:r>
              <a:rPr lang="en-US" altLang="ko-KR" sz="700" dirty="0">
                <a:solidFill>
                  <a:srgbClr val="3F5FBF"/>
                </a:solidFill>
                <a:effectLst/>
                <a:latin typeface="Consolas" panose="020B0609020204030204" pitchFamily="49" charset="0"/>
              </a:rPr>
              <a:t>(days) --&gt;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"select-job-items1"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i="1" dirty="0">
                <a:solidFill>
                  <a:srgbClr val="2A00E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i="1" dirty="0" err="1">
                <a:solidFill>
                  <a:srgbClr val="2A00E1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700" i="1" dirty="0">
                <a:solidFill>
                  <a:srgbClr val="2A00E1"/>
                </a:solidFill>
                <a:effectLst/>
                <a:latin typeface="Consolas" panose="020B0609020204030204" pitchFamily="49" charset="0"/>
              </a:rPr>
              <a:t>-center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4335773"/>
            <a:chOff x="6380480" y="2269037"/>
            <a:chExt cx="5539740" cy="43357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설명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Plan_make.jsp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2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사용자 입력 처리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입력한 정보를 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JSP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페이지 내의 서버 측 코드에서 처리합니다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예를 들어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날짜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제목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내용 등의 정보를 입력하는 경우 이 정보를 변수에 저장하고 필요한 처리를 수행합니다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계산 및 처리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입력된 정보를 바탕으로 필요한 계산이나 처리를 수행합니다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예를 들어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입력된 날짜를 기반으로 일정을 생성하거나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사용자의 목표를 분석하여 추천 계획을 생성하는 등의 작업을 수행할 수 있습니다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결과 출력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계산된 결과나 생성된 계획을 사용자에게 표시합니다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이 결과는 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HTML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로 구성된 페이지에 출력되며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확인하고 필요한 경우 수정할 수 있어야 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just"/>
              <a:endParaRPr lang="en-US" altLang="ko-KR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85976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C44C89-A50C-2798-AB7B-5E0CB792DDB8}"/>
              </a:ext>
            </a:extLst>
          </p:cNvPr>
          <p:cNvSpPr txBox="1"/>
          <p:nvPr/>
        </p:nvSpPr>
        <p:spPr>
          <a:xfrm>
            <a:off x="5828562" y="1252343"/>
            <a:ext cx="636343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datepicker.setDefaults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dateFormat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-mm-dd'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prevText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이전 달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nextText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다음 달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monthNames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'5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'6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'7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'8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'9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'10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'11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'12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monthNamesShort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'5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'6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'7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'8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'9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'10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'11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'12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dayNames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dayNamesShort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dayNamesMin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showMonthAfterYear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yearSuffix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년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$(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"#regDate1"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datepicker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minDate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0});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"#regDate2"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datepicker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minDate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0});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"regDate1"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).value;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"regDate2"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).value;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ar1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sdd.split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ar2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edd.split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da1 =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Date(ar1[0], ar1[1], ar1[2]);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da2 = 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Date(ar2[0], ar2[1], ar2[2]);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da2 - da1;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cDay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24 * 60 * 60 * 1000;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days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cDay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'days'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).value = days;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(days &lt;= 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종료일이 시작일보다 이전 일 수 없습니다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location.reload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일 수 만큼 버튼생성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rowAdd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trCnt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tr'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).length+1;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trCnt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10){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'&lt;tr&gt;&lt;td style="text-align: center;"&gt;&lt;button class="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bttn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list-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bttn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writeDay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(value); 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addPlan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(value);"&gt;DAY&lt;/button&gt;&lt;/td&gt;&lt;/tr&gt;'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tbody:last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).append(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alert("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최대 </a:t>
            </a: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sz="7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일까지만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가능합니다</a:t>
            </a: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.");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일수 계산해서 </a:t>
            </a: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day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생성 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24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597109"/>
            <a:chOff x="6380480" y="2269037"/>
            <a:chExt cx="5539740" cy="3597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설명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Plan_make.jsp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3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액션 처리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결과를 확인하고 수정한 후에는 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'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저장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', '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제출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'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등의 액션을 처리합니다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이러한 액션을 통해 최종적으로 사용자의 계획이 저장되거나 다른 작업이 수행됩니다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테스트 및 디버깅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JSP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페이지를 여러 상황에서 테스트하고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필요한 경우 코드를 디버깅하여 오류를 해결합니다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배포 및 사용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JSP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파일을 웹 서버에 배포하고 사용자가 접근할 수 있도록 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이후 사용자들이 계획을 작성하고 활용할 수 있게 됩니다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just"/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219348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A1D5C4-E881-1A5A-CC03-7CF33D957B46}"/>
              </a:ext>
            </a:extLst>
          </p:cNvPr>
          <p:cNvSpPr txBox="1"/>
          <p:nvPr/>
        </p:nvSpPr>
        <p:spPr>
          <a:xfrm>
            <a:off x="7106954" y="975360"/>
            <a:ext cx="508504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버튼 </a:t>
            </a:r>
            <a:r>
              <a:rPr lang="ko-KR" altLang="en-US" sz="700" dirty="0" err="1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클릭시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일정 추가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'list'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num;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name = [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c:out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value="${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planmakelist.get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(0).title }"/&gt;'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c:out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value="${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planmakelist.get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(1).title }"/&gt;'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c:out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value="${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planmakelist.get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(2).title }"/&gt;'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c:out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value="${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planmakelist.get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(3).title }"/&gt;'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12;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 = Number(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c:out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value="${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planmakelist.get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(0).ping }"/&gt;'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placeList-div_button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num);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console.log(name[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title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받아오기 성공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text = name[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item,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"memo"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item.length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+(i+1));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"memo"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+(i+1));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삭제 기능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removeplan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plan_item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'li'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ol.removeChild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plan_item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item,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"memo"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item.length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+(i+1));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"memo"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+(i+1));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saveClick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item, target, item;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저장 버튼 누르면 마지막 </a:t>
            </a:r>
            <a:r>
              <a:rPr lang="en-US" altLang="ko-KR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day </a:t>
            </a:r>
            <a:r>
              <a:rPr lang="ko-KR" altLang="en-US" sz="7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클릭 </a:t>
            </a:r>
            <a:endParaRPr lang="ko-KR" altLang="en-US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"list-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bttn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daybtn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item.length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).click();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"li4"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)[0].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innerText.trim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=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document.getElementsByClassName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hidden_input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item[0].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"li4"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item[0].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target);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savePlan</a:t>
            </a:r>
            <a:r>
              <a:rPr lang="en-US" altLang="ko-KR" sz="7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).submit();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64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4335773"/>
            <a:chOff x="6380480" y="2269037"/>
            <a:chExt cx="5539740" cy="43357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설명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Region.jsp</a:t>
              </a:r>
              <a:endParaRPr lang="en-US" altLang="ko-KR" sz="1600" dirty="0"/>
            </a:p>
            <a:p>
              <a:pPr algn="l"/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지역 정보 표시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해당 지역의 특징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문화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역사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관광명소 등을 텍스트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이미지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동영상 등의 다양한 형식으로 표시할 수 있습니다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/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지역 기반 검색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원하는 지역을 선택하거나 입력하여 해당 지역과 관련된 정보를 검색할 수 있는 기능을 제공할 수 있습니다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/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지역 관련 이벤트 표시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해당 지역에서 진행되는 이벤트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축제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공연 등의 정보를 표시하고 이에 대한 상세 정보를 제공할 수 있습니다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ko-KR" altLang="en-US" sz="1600" b="1" i="0" dirty="0">
                  <a:solidFill>
                    <a:srgbClr val="374151"/>
                  </a:solidFill>
                  <a:effectLst/>
                  <a:latin typeface="Söhne"/>
                </a:rPr>
                <a:t>사용자 인터랙션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: </a:t>
              </a: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사용자가 지역 관련 정보를 공유하거나 리뷰를 작성할 수 있는 기능을 포함할 수 있습니다</a:t>
              </a:r>
              <a:r>
                <a:rPr lang="en-US" altLang="ko-KR" sz="16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algn="just"/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94044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32E6AF-663A-6FF2-B972-3AED6FB697E6}"/>
              </a:ext>
            </a:extLst>
          </p:cNvPr>
          <p:cNvSpPr txBox="1"/>
          <p:nvPr/>
        </p:nvSpPr>
        <p:spPr>
          <a:xfrm>
            <a:off x="7657362" y="1082927"/>
            <a:ext cx="45346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c:set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 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param.region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'seoul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'busan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부산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'jeju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제주도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'gangneung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강릉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'gyeongju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경주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'yeongwol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영월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'jeonju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전주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'yeosu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여수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'incheon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인천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'sokcho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속초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'daegu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대구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${region </a:t>
            </a:r>
            <a:r>
              <a:rPr lang="en-US" altLang="ko-KR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'chuncheon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}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"region"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춘천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c:if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7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7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84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221553" y="1129886"/>
            <a:ext cx="11016716" cy="5324535"/>
            <a:chOff x="6380480" y="1298525"/>
            <a:chExt cx="11016716" cy="53245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 설명 </a:t>
              </a:r>
              <a:r>
                <a:rPr lang="en-US" altLang="ko-KR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9229867" y="1298525"/>
              <a:ext cx="8167329" cy="5324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/>
                <a:t>import </a:t>
              </a:r>
              <a:r>
                <a:rPr lang="en-US" altLang="ko-KR" sz="1000" dirty="0" err="1"/>
                <a:t>org.springframework.http.ResponseEntity</a:t>
              </a:r>
              <a:r>
                <a:rPr lang="en-US" altLang="ko-KR" sz="1000" dirty="0"/>
                <a:t>;</a:t>
              </a:r>
            </a:p>
            <a:p>
              <a:pPr algn="just"/>
              <a:r>
                <a:rPr lang="en-US" altLang="ko-KR" sz="1000" dirty="0"/>
                <a:t>import </a:t>
              </a:r>
              <a:r>
                <a:rPr lang="en-US" altLang="ko-KR" sz="1000" dirty="0" err="1"/>
                <a:t>org.springframework.stereotype.Service</a:t>
              </a:r>
              <a:r>
                <a:rPr lang="en-US" altLang="ko-KR" sz="1000" dirty="0"/>
                <a:t>;</a:t>
              </a:r>
            </a:p>
            <a:p>
              <a:pPr algn="just"/>
              <a:r>
                <a:rPr lang="en-US" altLang="ko-KR" sz="1000" dirty="0"/>
                <a:t>import </a:t>
              </a:r>
              <a:r>
                <a:rPr lang="en-US" altLang="ko-KR" sz="1000" dirty="0" err="1"/>
                <a:t>org.springframework.web.client.RestTemplate</a:t>
              </a:r>
              <a:r>
                <a:rPr lang="en-US" altLang="ko-KR" sz="1000" dirty="0"/>
                <a:t>;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@Service</a:t>
              </a:r>
            </a:p>
            <a:p>
              <a:pPr algn="just"/>
              <a:r>
                <a:rPr lang="en-US" altLang="ko-KR" sz="1000" dirty="0"/>
                <a:t>public class </a:t>
              </a:r>
              <a:r>
                <a:rPr lang="en-US" altLang="ko-KR" sz="1000" dirty="0" err="1"/>
                <a:t>TouristSpotService</a:t>
              </a:r>
              <a:r>
                <a:rPr lang="en-US" altLang="ko-KR" sz="1000" dirty="0"/>
                <a:t> {</a:t>
              </a:r>
            </a:p>
            <a:p>
              <a:pPr algn="just"/>
              <a:r>
                <a:rPr lang="en-US" altLang="ko-KR" sz="1000" dirty="0"/>
                <a:t>    </a:t>
              </a:r>
            </a:p>
            <a:p>
              <a:pPr algn="just"/>
              <a:r>
                <a:rPr lang="en-US" altLang="ko-KR" sz="1000" dirty="0"/>
                <a:t>    private static final String API_KEY = "YOUR_API_KEY"; // </a:t>
              </a:r>
              <a:r>
                <a:rPr lang="ko-KR" altLang="en-US" sz="1000" dirty="0"/>
                <a:t>한국 관광 공사 </a:t>
              </a:r>
              <a:r>
                <a:rPr lang="en-US" altLang="ko-KR" sz="1000" dirty="0"/>
                <a:t>API </a:t>
              </a:r>
              <a:r>
                <a:rPr lang="ko-KR" altLang="en-US" sz="1000" dirty="0"/>
                <a:t>키</a:t>
              </a:r>
            </a:p>
            <a:p>
              <a:pPr algn="just"/>
              <a:r>
                <a:rPr lang="ko-KR" altLang="en-US" sz="1000" dirty="0"/>
                <a:t>    </a:t>
              </a:r>
              <a:r>
                <a:rPr lang="en-US" altLang="ko-KR" sz="1000" dirty="0"/>
                <a:t>private static final String API_BASE_URL = "https://api.visitkorea.or.kr/</a:t>
              </a:r>
              <a:r>
                <a:rPr lang="en-US" altLang="ko-KR" sz="1000" dirty="0" err="1"/>
                <a:t>openapi</a:t>
              </a:r>
              <a:r>
                <a:rPr lang="en-US" altLang="ko-KR" sz="1000" dirty="0"/>
                <a:t>/service/rest/</a:t>
              </a:r>
              <a:r>
                <a:rPr lang="en-US" altLang="ko-KR" sz="1000" dirty="0" err="1"/>
                <a:t>EngService</a:t>
              </a:r>
              <a:r>
                <a:rPr lang="en-US" altLang="ko-KR" sz="1000" dirty="0"/>
                <a:t>"; // API </a:t>
              </a:r>
              <a:r>
                <a:rPr lang="ko-KR" altLang="en-US" sz="1000" dirty="0" err="1"/>
                <a:t>엔드포인트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URL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    public List&lt;</a:t>
              </a:r>
              <a:r>
                <a:rPr lang="en-US" altLang="ko-KR" sz="1000" dirty="0" err="1"/>
                <a:t>TouristSpot</a:t>
              </a:r>
              <a:r>
                <a:rPr lang="en-US" altLang="ko-KR" sz="1000" dirty="0"/>
                <a:t>&gt; </a:t>
              </a:r>
              <a:r>
                <a:rPr lang="en-US" altLang="ko-KR" sz="1000" dirty="0" err="1"/>
                <a:t>searchTouristSpots</a:t>
              </a:r>
              <a:r>
                <a:rPr lang="en-US" altLang="ko-KR" sz="1000" dirty="0"/>
                <a:t>(String keyword) {</a:t>
              </a:r>
            </a:p>
            <a:p>
              <a:pPr algn="just"/>
              <a:r>
                <a:rPr lang="en-US" altLang="ko-KR" sz="1000" dirty="0"/>
                <a:t>        // </a:t>
              </a:r>
              <a:r>
                <a:rPr lang="en-US" altLang="ko-KR" sz="1000" dirty="0" err="1"/>
                <a:t>RestTemplate</a:t>
              </a:r>
              <a:r>
                <a:rPr lang="ko-KR" altLang="en-US" sz="1000" dirty="0"/>
                <a:t>을 사용하여 </a:t>
              </a:r>
              <a:r>
                <a:rPr lang="en-US" altLang="ko-KR" sz="1000" dirty="0"/>
                <a:t>API </a:t>
              </a:r>
              <a:r>
                <a:rPr lang="ko-KR" altLang="en-US" sz="1000" dirty="0"/>
                <a:t>호출</a:t>
              </a:r>
            </a:p>
            <a:p>
              <a:pPr algn="just"/>
              <a:r>
                <a:rPr lang="ko-KR" altLang="en-US" sz="1000" dirty="0"/>
                <a:t>        </a:t>
              </a:r>
              <a:r>
                <a:rPr lang="en-US" altLang="ko-KR" sz="1000" dirty="0" err="1"/>
                <a:t>RestTemplate</a:t>
              </a:r>
              <a:r>
                <a:rPr lang="en-US" altLang="ko-KR" sz="1000" dirty="0"/>
                <a:t> </a:t>
              </a:r>
              <a:r>
                <a:rPr lang="en-US" altLang="ko-KR" sz="1000" dirty="0" err="1"/>
                <a:t>restTemplate</a:t>
              </a:r>
              <a:r>
                <a:rPr lang="en-US" altLang="ko-KR" sz="1000" dirty="0"/>
                <a:t> = new </a:t>
              </a:r>
              <a:r>
                <a:rPr lang="en-US" altLang="ko-KR" sz="1000" dirty="0" err="1"/>
                <a:t>RestTemplate</a:t>
              </a:r>
              <a:r>
                <a:rPr lang="en-US" altLang="ko-KR" sz="1000" dirty="0"/>
                <a:t>();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        // API </a:t>
              </a:r>
              <a:r>
                <a:rPr lang="ko-KR" altLang="en-US" sz="1000" dirty="0"/>
                <a:t>호출을 위한 </a:t>
              </a:r>
              <a:r>
                <a:rPr lang="en-US" altLang="ko-KR" sz="1000" dirty="0"/>
                <a:t>URL </a:t>
              </a:r>
              <a:r>
                <a:rPr lang="ko-KR" altLang="en-US" sz="1000" dirty="0"/>
                <a:t>생성</a:t>
              </a:r>
            </a:p>
            <a:p>
              <a:pPr algn="just"/>
              <a:r>
                <a:rPr lang="ko-KR" altLang="en-US" sz="1000" dirty="0"/>
                <a:t>        </a:t>
              </a:r>
              <a:r>
                <a:rPr lang="en-US" altLang="ko-KR" sz="1000" dirty="0"/>
                <a:t>String </a:t>
              </a:r>
              <a:r>
                <a:rPr lang="en-US" altLang="ko-KR" sz="1000" dirty="0" err="1"/>
                <a:t>apiUrl</a:t>
              </a:r>
              <a:r>
                <a:rPr lang="en-US" altLang="ko-KR" sz="1000" dirty="0"/>
                <a:t> = API_BASE_URL + "/</a:t>
              </a:r>
              <a:r>
                <a:rPr lang="en-US" altLang="ko-KR" sz="1000" dirty="0" err="1"/>
                <a:t>searchKeyword?ServiceKey</a:t>
              </a:r>
              <a:r>
                <a:rPr lang="en-US" altLang="ko-KR" sz="1000" dirty="0"/>
                <a:t>=" + API_KEY + "&amp;</a:t>
              </a:r>
              <a:r>
                <a:rPr lang="en-US" altLang="ko-KR" sz="1000" dirty="0" err="1"/>
                <a:t>MobileOS</a:t>
              </a:r>
              <a:r>
                <a:rPr lang="en-US" altLang="ko-KR" sz="1000" dirty="0"/>
                <a:t>=</a:t>
              </a:r>
              <a:r>
                <a:rPr lang="en-US" altLang="ko-KR" sz="1000" dirty="0" err="1"/>
                <a:t>ETC&amp;MobileApp</a:t>
              </a:r>
              <a:r>
                <a:rPr lang="en-US" altLang="ko-KR" sz="1000" dirty="0"/>
                <a:t>=TourAPI3.0&amp;keyword=" + keyword;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        // API</a:t>
              </a:r>
              <a:r>
                <a:rPr lang="ko-KR" altLang="en-US" sz="1000" dirty="0"/>
                <a:t>에 </a:t>
              </a:r>
              <a:r>
                <a:rPr lang="en-US" altLang="ko-KR" sz="1000" dirty="0"/>
                <a:t>GET </a:t>
              </a:r>
              <a:r>
                <a:rPr lang="ko-KR" altLang="en-US" sz="1000" dirty="0"/>
                <a:t>요청 보내기</a:t>
              </a:r>
            </a:p>
            <a:p>
              <a:pPr algn="just"/>
              <a:r>
                <a:rPr lang="ko-KR" altLang="en-US" sz="1000" dirty="0"/>
                <a:t>        </a:t>
              </a:r>
              <a:r>
                <a:rPr lang="en-US" altLang="ko-KR" sz="1000" dirty="0" err="1"/>
                <a:t>ResponseEntity</a:t>
              </a:r>
              <a:r>
                <a:rPr lang="en-US" altLang="ko-KR" sz="1000" dirty="0"/>
                <a:t>&lt;</a:t>
              </a:r>
              <a:r>
                <a:rPr lang="en-US" altLang="ko-KR" sz="1000" dirty="0" err="1"/>
                <a:t>TouristSpotResponse</a:t>
              </a:r>
              <a:r>
                <a:rPr lang="en-US" altLang="ko-KR" sz="1000" dirty="0"/>
                <a:t>&gt; response = </a:t>
              </a:r>
              <a:r>
                <a:rPr lang="en-US" altLang="ko-KR" sz="1000" dirty="0" err="1"/>
                <a:t>restTemplate.getForEntity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apiUrl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TouristSpotResponse.class</a:t>
              </a:r>
              <a:r>
                <a:rPr lang="en-US" altLang="ko-KR" sz="1000" dirty="0"/>
                <a:t>);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        // API </a:t>
              </a:r>
              <a:r>
                <a:rPr lang="ko-KR" altLang="en-US" sz="1000" dirty="0"/>
                <a:t>응답 데이터 가져오기</a:t>
              </a:r>
            </a:p>
            <a:p>
              <a:pPr algn="just"/>
              <a:r>
                <a:rPr lang="ko-KR" altLang="en-US" sz="1000" dirty="0"/>
                <a:t>        </a:t>
              </a:r>
              <a:r>
                <a:rPr lang="en-US" altLang="ko-KR" sz="1000" dirty="0" err="1"/>
                <a:t>TouristSpotResponse</a:t>
              </a:r>
              <a:r>
                <a:rPr lang="en-US" altLang="ko-KR" sz="1000" dirty="0"/>
                <a:t> </a:t>
              </a:r>
              <a:r>
                <a:rPr lang="en-US" altLang="ko-KR" sz="1000" dirty="0" err="1"/>
                <a:t>touristSpotResponse</a:t>
              </a:r>
              <a:r>
                <a:rPr lang="en-US" altLang="ko-KR" sz="1000" dirty="0"/>
                <a:t> = </a:t>
              </a:r>
              <a:r>
                <a:rPr lang="en-US" altLang="ko-KR" sz="1000" dirty="0" err="1"/>
                <a:t>response.getBody</a:t>
              </a:r>
              <a:r>
                <a:rPr lang="en-US" altLang="ko-KR" sz="1000" dirty="0"/>
                <a:t>();</a:t>
              </a:r>
            </a:p>
            <a:p>
              <a:pPr algn="just"/>
              <a:r>
                <a:rPr lang="en-US" altLang="ko-KR" sz="1000" dirty="0"/>
                <a:t>        List&lt;</a:t>
              </a:r>
              <a:r>
                <a:rPr lang="en-US" altLang="ko-KR" sz="1000" dirty="0" err="1"/>
                <a:t>TouristSpot</a:t>
              </a:r>
              <a:r>
                <a:rPr lang="en-US" altLang="ko-KR" sz="1000" dirty="0"/>
                <a:t>&gt; </a:t>
              </a:r>
              <a:r>
                <a:rPr lang="en-US" altLang="ko-KR" sz="1000" dirty="0" err="1"/>
                <a:t>touristSpots</a:t>
              </a:r>
              <a:r>
                <a:rPr lang="en-US" altLang="ko-KR" sz="1000" dirty="0"/>
                <a:t> = </a:t>
              </a:r>
              <a:r>
                <a:rPr lang="en-US" altLang="ko-KR" sz="1000" dirty="0" err="1"/>
                <a:t>touristSpotResponse.getResponse</a:t>
              </a:r>
              <a:r>
                <a:rPr lang="en-US" altLang="ko-KR" sz="1000" dirty="0"/>
                <a:t>().</a:t>
              </a:r>
              <a:r>
                <a:rPr lang="en-US" altLang="ko-KR" sz="1000" dirty="0" err="1"/>
                <a:t>getBody</a:t>
              </a:r>
              <a:r>
                <a:rPr lang="en-US" altLang="ko-KR" sz="1000" dirty="0"/>
                <a:t>().</a:t>
              </a:r>
              <a:r>
                <a:rPr lang="en-US" altLang="ko-KR" sz="1000" dirty="0" err="1"/>
                <a:t>getItems</a:t>
              </a:r>
              <a:r>
                <a:rPr lang="en-US" altLang="ko-KR" sz="1000" dirty="0"/>
                <a:t>().</a:t>
              </a:r>
              <a:r>
                <a:rPr lang="en-US" altLang="ko-KR" sz="1000" dirty="0" err="1"/>
                <a:t>getTouristSpots</a:t>
              </a:r>
              <a:r>
                <a:rPr lang="en-US" altLang="ko-KR" sz="1000" dirty="0"/>
                <a:t>();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        return </a:t>
              </a:r>
              <a:r>
                <a:rPr lang="en-US" altLang="ko-KR" sz="1000" dirty="0" err="1"/>
                <a:t>touristSpots</a:t>
              </a:r>
              <a:r>
                <a:rPr lang="en-US" altLang="ko-KR" sz="1000" dirty="0"/>
                <a:t>;</a:t>
              </a:r>
            </a:p>
            <a:p>
              <a:pPr algn="just"/>
              <a:r>
                <a:rPr lang="en-US" altLang="ko-KR" sz="1000" dirty="0"/>
                <a:t>    }</a:t>
              </a:r>
            </a:p>
            <a:p>
              <a:pPr algn="just"/>
              <a:r>
                <a:rPr lang="en-US" altLang="ko-KR" sz="1000" dirty="0"/>
                <a:t>}</a:t>
              </a:r>
            </a:p>
            <a:p>
              <a:pPr algn="just"/>
              <a:endParaRPr lang="en-US" altLang="ko-KR" sz="1000" dirty="0"/>
            </a:p>
            <a:p>
              <a:pPr algn="just"/>
              <a:r>
                <a:rPr lang="en-US" altLang="ko-KR" sz="1000" dirty="0"/>
                <a:t>public List&lt;</a:t>
              </a:r>
              <a:r>
                <a:rPr lang="en-US" altLang="ko-KR" sz="1000" dirty="0" err="1"/>
                <a:t>TouristSpot</a:t>
              </a:r>
              <a:r>
                <a:rPr lang="en-US" altLang="ko-KR" sz="1000" dirty="0"/>
                <a:t>&gt; </a:t>
              </a:r>
              <a:r>
                <a:rPr lang="en-US" altLang="ko-KR" sz="1000" dirty="0" err="1"/>
                <a:t>searchTouristSpots</a:t>
              </a:r>
              <a:r>
                <a:rPr lang="en-US" altLang="ko-KR" sz="1000" dirty="0"/>
                <a:t>(String keyword) </a:t>
              </a:r>
              <a:r>
                <a:rPr lang="ko-KR" altLang="en-US" sz="1000" dirty="0"/>
                <a:t>키는</a:t>
              </a:r>
              <a:r>
                <a:rPr lang="en-US" altLang="ko-KR" sz="1000" dirty="0"/>
                <a:t> </a:t>
              </a:r>
            </a:p>
            <a:p>
              <a:pPr algn="just"/>
              <a:r>
                <a:rPr lang="en-US" altLang="ko-KR" sz="1000" dirty="0"/>
                <a:t>    // </a:t>
              </a:r>
              <a:r>
                <a:rPr lang="ko-KR" altLang="en-US" sz="1000" dirty="0"/>
                <a:t>한국 관광 공사 </a:t>
              </a:r>
              <a:r>
                <a:rPr lang="en-US" altLang="ko-KR" sz="1000" dirty="0"/>
                <a:t>API</a:t>
              </a:r>
              <a:r>
                <a:rPr lang="ko-KR" altLang="en-US" sz="1000" dirty="0"/>
                <a:t>를 호출하여 관광지 정보를 검색하는 코드</a:t>
              </a:r>
            </a:p>
            <a:p>
              <a:pPr algn="just"/>
              <a:r>
                <a:rPr lang="ko-KR" altLang="en-US" sz="1000" dirty="0"/>
                <a:t>    </a:t>
              </a:r>
              <a:r>
                <a:rPr lang="en-US" altLang="ko-KR" sz="1000" dirty="0"/>
                <a:t>// </a:t>
              </a:r>
              <a:r>
                <a:rPr lang="ko-KR" altLang="en-US" sz="1000" dirty="0"/>
                <a:t>사용자가 입력한 키워드로 검색하고 결과를 리스트로 반환</a:t>
              </a:r>
            </a:p>
            <a:p>
              <a:pPr algn="just"/>
              <a:r>
                <a:rPr lang="ko-KR" altLang="en-US" sz="1000" dirty="0"/>
                <a:t>    </a:t>
              </a:r>
              <a:r>
                <a:rPr lang="en-US" altLang="ko-KR" sz="1000" dirty="0"/>
                <a:t>// </a:t>
              </a:r>
              <a:r>
                <a:rPr lang="ko-KR" altLang="en-US" sz="1000" dirty="0"/>
                <a:t>관광지 이름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설명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위치 등의 정보를 가져옴</a:t>
              </a:r>
            </a:p>
            <a:p>
              <a:pPr algn="just"/>
              <a:r>
                <a:rPr lang="ko-KR" altLang="en-US" sz="1000" dirty="0"/>
                <a:t>    </a:t>
              </a:r>
              <a:r>
                <a:rPr lang="en-US" altLang="ko-KR" sz="1000" dirty="0"/>
                <a:t>// API </a:t>
              </a:r>
              <a:r>
                <a:rPr lang="ko-KR" altLang="en-US" sz="1000" dirty="0"/>
                <a:t>키를 사용하여 인증</a:t>
              </a: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/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47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실전 프로그래밍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자바 웹 프로젝트는 실제로 웹 애플리케이션을 개발하는 경험이므로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이론적인 개념을 실전에서 어떻게 적용하는지를 배울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풍부한 도구와 기술 스택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기술 능력 향상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웹 프로젝트는 다양한 도구와 기술을 사용하게 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이를 통해 다양한 프로그래밍 스킬과 지식을 획득할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서블릿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JSP,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데이터베이스 연동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프론트엔드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기술 등을 사용할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팀 프로젝트 경험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협업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현업에서는 대부분 팀으로 일을 진행하므로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웹 프로젝트는 팀 프로젝트를 경험하는 좋은 기회입니다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협업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의사소통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버전 관리 등을 배울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689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문제 해결 능력 향상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문제 해결 능력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프로젝트 개발 도중 발생하는 여러 가지 문제들을 해결하면서 문제 해결 능력이 향상됩니다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Söhne"/>
              </a:rPr>
              <a:t>개발자로서의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능력을 키우는 중요한 부분입니다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자기주도적 학습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웹 프로젝트 개발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웹 프로젝트 개발에는 다양한 기술을 학습하고 습득해야 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이를 통해 자기주도적 학습 능력이 향상되며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새로운 기술을 빠르게 습득할 수 있는 능력을 기를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effectLst/>
                <a:latin typeface="Söhne"/>
              </a:rPr>
              <a:t>포트폴리오 구축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완성한 프로젝트를 포트폴리오로 사용할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이는 구직 활동 시 큰 도움이 될 수 있습니다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37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프론트앤드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jsp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/>
              <a:t>Jsp</a:t>
            </a:r>
            <a:r>
              <a:rPr lang="ko-KR" altLang="en-US" sz="1200" dirty="0"/>
              <a:t>를 이용해 적재적소에 배치해 보기 좋은 페이지를 작성하도록 노력해야 한다는 걸 느낍니다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백앤드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Java, servlet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자바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클래스와 </a:t>
            </a:r>
            <a:r>
              <a:rPr lang="ko-KR" altLang="en-US" sz="1200" dirty="0" err="1"/>
              <a:t>서블릿을</a:t>
            </a:r>
            <a:r>
              <a:rPr lang="ko-KR" altLang="en-US" sz="1200" dirty="0"/>
              <a:t> 이용해 작동가능한 기능을 </a:t>
            </a:r>
            <a:r>
              <a:rPr lang="ko-KR" altLang="en-US" sz="1200" dirty="0" err="1"/>
              <a:t>구현하는게</a:t>
            </a:r>
            <a:r>
              <a:rPr lang="ko-KR" altLang="en-US" sz="1200" dirty="0"/>
              <a:t> 가장 중요하다는 것을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한국관광공사 </a:t>
            </a:r>
            <a:r>
              <a:rPr lang="en-US" altLang="ko-KR" sz="1200" dirty="0"/>
              <a:t>API</a:t>
            </a:r>
            <a:r>
              <a:rPr lang="ko-KR" altLang="en-US" sz="1200" dirty="0"/>
              <a:t>를 이용해 검색 데이터를 연결했는데 앞으로 외부 사이트를 가져올 일이 많을 것 같습니다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496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1" y="3013501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249929" cy="523220"/>
            <a:chOff x="1191929" y="2733040"/>
            <a:chExt cx="324992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249929" cy="523220"/>
            <a:chOff x="1191929" y="2733040"/>
            <a:chExt cx="324992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설계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249929" cy="523220"/>
            <a:chOff x="1191929" y="2733040"/>
            <a:chExt cx="3249929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설명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968920" cy="523220"/>
            <a:chOff x="1191929" y="2733040"/>
            <a:chExt cx="96892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4453783" cy="523220"/>
            <a:chOff x="1191929" y="2733040"/>
            <a:chExt cx="4453783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3669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경제성 평가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3609001" cy="523220"/>
            <a:chOff x="1191929" y="2733040"/>
            <a:chExt cx="3609001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실현가능성 여부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3862276" cy="523220"/>
            <a:chOff x="1191929" y="2733040"/>
            <a:chExt cx="3862276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얻을 수 있는 성과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6275B1-1ED2-4808-AFC2-4771F5856EFA}"/>
              </a:ext>
            </a:extLst>
          </p:cNvPr>
          <p:cNvGrpSpPr/>
          <p:nvPr/>
        </p:nvGrpSpPr>
        <p:grpSpPr>
          <a:xfrm>
            <a:off x="7308249" y="5497046"/>
            <a:ext cx="2046073" cy="523220"/>
            <a:chOff x="1191929" y="2733040"/>
            <a:chExt cx="20460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707881-1155-4213-A1CF-57159E137123}"/>
                </a:ext>
              </a:extLst>
            </p:cNvPr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느낀점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49046" y="3708260"/>
              <a:ext cx="4709944" cy="1354217"/>
              <a:chOff x="2688001" y="2021840"/>
              <a:chExt cx="6413402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620752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</a:rPr>
                  <a:t>한국관광공사 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API</a:t>
                </a:r>
                <a:r>
                  <a:rPr lang="ko-KR" altLang="en-US" sz="2800" b="1" dirty="0">
                    <a:solidFill>
                      <a:schemeClr val="bg1"/>
                    </a:solidFill>
                  </a:rPr>
                  <a:t>를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bg1"/>
                    </a:solidFill>
                  </a:rPr>
                  <a:t>이용한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88001" y="2734295"/>
                <a:ext cx="641340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국내여행 </a:t>
                </a:r>
                <a:r>
                  <a:rPr lang="ko-KR" altLang="en-US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플래너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프론트앤드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jsp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/>
              <a:t>Jsp</a:t>
            </a:r>
            <a:r>
              <a:rPr lang="ko-KR" altLang="en-US" sz="1200" dirty="0"/>
              <a:t>를 이용해 로그인 </a:t>
            </a:r>
            <a:r>
              <a:rPr lang="ko-KR" altLang="en-US" sz="1200" dirty="0" err="1"/>
              <a:t>플래너</a:t>
            </a:r>
            <a:r>
              <a:rPr lang="ko-KR" altLang="en-US" sz="1200" dirty="0"/>
              <a:t> 작성 여행 일정을 볼 수 있는 페이지를 작성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백앤드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Java, servlet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자바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클래스와 </a:t>
            </a:r>
            <a:r>
              <a:rPr lang="ko-KR" altLang="en-US" sz="1200" dirty="0" err="1"/>
              <a:t>서블릿을</a:t>
            </a:r>
            <a:r>
              <a:rPr lang="ko-KR" altLang="en-US" sz="1200" dirty="0"/>
              <a:t> 이용해 작동가능한 기능을 구현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한국관광공사 </a:t>
            </a:r>
            <a:r>
              <a:rPr lang="en-US" altLang="ko-KR" sz="1200" dirty="0"/>
              <a:t>API</a:t>
            </a:r>
            <a:r>
              <a:rPr lang="ko-KR" altLang="en-US" sz="1200" dirty="0"/>
              <a:t>를 이용해 검색 데이터를 연결한다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4089552"/>
            <a:chOff x="6380480" y="2269037"/>
            <a:chExt cx="5539740" cy="40895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경제성 평가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여행에 미치다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모두가 여행자인 세상을 꿈꾸며 여행자를 연결하는 커뮤니티 </a:t>
              </a:r>
              <a:r>
                <a:rPr lang="en-US" altLang="ko-KR" sz="1600" dirty="0" err="1"/>
                <a:t>sns</a:t>
              </a:r>
              <a:r>
                <a:rPr lang="ko-KR" altLang="en-US" sz="1600" dirty="0"/>
                <a:t>채널 기반</a:t>
              </a:r>
              <a:endParaRPr lang="en-US" altLang="ko-KR" sz="1600" dirty="0"/>
            </a:p>
            <a:p>
              <a:pPr algn="just"/>
              <a:r>
                <a:rPr lang="ko-KR" altLang="en-US" sz="1600" dirty="0" err="1"/>
                <a:t>푸디온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지역 미식 경험 여행 서비스 미식관광 서비스</a:t>
              </a:r>
              <a:endParaRPr lang="en-US" altLang="ko-KR" sz="1600" dirty="0"/>
            </a:p>
            <a:p>
              <a:pPr algn="just"/>
              <a:r>
                <a:rPr lang="ko-KR" altLang="en-US" sz="1600" dirty="0" err="1"/>
                <a:t>가이드라이브</a:t>
              </a:r>
              <a:r>
                <a:rPr lang="en-US" altLang="ko-KR" sz="1600" dirty="0"/>
                <a:t>: </a:t>
              </a:r>
              <a:r>
                <a:rPr lang="ko-KR" altLang="en-US" sz="1600" dirty="0" err="1"/>
                <a:t>비대면</a:t>
              </a:r>
              <a:r>
                <a:rPr lang="ko-KR" altLang="en-US" sz="1600" dirty="0"/>
                <a:t> 여행 트렌드 </a:t>
              </a:r>
              <a:r>
                <a:rPr lang="ko-KR" altLang="en-US" sz="1600" dirty="0" err="1"/>
                <a:t>시획사와</a:t>
              </a:r>
              <a:r>
                <a:rPr lang="ko-KR" altLang="en-US" sz="1600" dirty="0"/>
                <a:t> 유사한 방식</a:t>
              </a:r>
              <a:endParaRPr lang="en-US" altLang="ko-KR" sz="1600" dirty="0"/>
            </a:p>
            <a:p>
              <a:pPr algn="just"/>
              <a:r>
                <a:rPr lang="ko-KR" altLang="en-US" sz="1600" dirty="0" err="1"/>
                <a:t>스테이폴리오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브랜드 가치 판단 숙소를 판별</a:t>
              </a:r>
              <a:endParaRPr lang="en-US" altLang="ko-KR" sz="1600" dirty="0"/>
            </a:p>
            <a:p>
              <a:pPr algn="just"/>
              <a:r>
                <a:rPr lang="ko-KR" altLang="en-US" sz="1600" dirty="0" err="1"/>
                <a:t>트래블코드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여행 콘텐츠 기획사</a:t>
              </a:r>
              <a:endParaRPr lang="en-US" altLang="ko-KR" sz="1600" dirty="0"/>
            </a:p>
            <a:p>
              <a:pPr algn="just"/>
              <a:r>
                <a:rPr lang="ko-KR" altLang="en-US" sz="1600" dirty="0"/>
                <a:t>여다</a:t>
              </a:r>
              <a:r>
                <a:rPr lang="en-US" altLang="ko-KR" sz="1600" dirty="0"/>
                <a:t>:</a:t>
              </a:r>
              <a:r>
                <a:rPr lang="ko-KR" altLang="en-US" sz="1600" dirty="0" err="1"/>
                <a:t>알고리븜</a:t>
              </a:r>
              <a:r>
                <a:rPr lang="ko-KR" altLang="en-US" sz="1600" dirty="0"/>
                <a:t> 기반 여행계획 서비스</a:t>
              </a:r>
              <a:endParaRPr lang="en-US" altLang="ko-KR" sz="1600" dirty="0"/>
            </a:p>
            <a:p>
              <a:pPr algn="just"/>
              <a:endParaRPr lang="en-US" altLang="ko-KR" sz="1600" dirty="0"/>
            </a:p>
            <a:p>
              <a:pPr algn="just"/>
              <a:r>
                <a:rPr lang="ko-KR" altLang="en-US" sz="1600" dirty="0"/>
                <a:t>여행 정보 업계는 많은 편이지만 국내 여행 정보 </a:t>
              </a:r>
              <a:r>
                <a:rPr lang="ko-KR" altLang="en-US" sz="1600" dirty="0" err="1"/>
                <a:t>플래너는</a:t>
              </a:r>
              <a:r>
                <a:rPr lang="ko-KR" altLang="en-US" sz="1600" dirty="0"/>
                <a:t> 생각보다 적다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블루오션이며 현지 관광 정보를 정확하게 전달 시 성공 가능성 높음</a:t>
              </a:r>
              <a:r>
                <a:rPr lang="en-US" altLang="ko-KR" sz="1600" dirty="0"/>
                <a:t>.</a:t>
              </a:r>
            </a:p>
            <a:p>
              <a:pPr algn="just"/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059077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1627339"/>
            <a:chOff x="6380480" y="2269037"/>
            <a:chExt cx="5539740" cy="16273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클래스 설명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주요 상호작용을 하는 클래스만 모아 간단히 정리해 한눈에 볼 수 있게 정리한 표입니다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460518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36A605E-17EC-0825-9EB6-2E7D854B3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37" y="1553385"/>
            <a:ext cx="6035906" cy="43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1627339"/>
            <a:chOff x="6380480" y="2269037"/>
            <a:chExt cx="5539740" cy="16273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 </a:t>
              </a:r>
              <a:r>
                <a:rPr lang="ko-KR" altLang="en-US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플로우차트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회원가입 후 </a:t>
              </a:r>
              <a:r>
                <a:rPr lang="ko-KR" altLang="en-US" sz="1600" dirty="0" err="1"/>
                <a:t>메인화면으로</a:t>
              </a:r>
              <a:r>
                <a:rPr lang="ko-KR" altLang="en-US" sz="1600" dirty="0"/>
                <a:t> 이동 할 수 있는 로그인 </a:t>
              </a:r>
              <a:r>
                <a:rPr lang="ko-KR" altLang="en-US" sz="1600" dirty="0" err="1"/>
                <a:t>플로우차트를</a:t>
              </a:r>
              <a:r>
                <a:rPr lang="ko-KR" altLang="en-US" sz="1600" dirty="0"/>
                <a:t> 주요 요소만 단순화하여 전체적으로 나타낸 표입니다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259057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림 7" descr="도표, 스케치, 그림, 기술 도면이(가) 표시된 사진&#10;&#10;자동 생성된 설명">
            <a:extLst>
              <a:ext uri="{FF2B5EF4-FFF2-40B4-BE49-F238E27FC236}">
                <a16:creationId xmlns:a16="http://schemas.microsoft.com/office/drawing/2014/main" id="{70C3EB72-10D5-73C7-8821-0E7AB0448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01681"/>
            <a:ext cx="5466080" cy="54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3020</Words>
  <Application>Microsoft Office PowerPoint</Application>
  <PresentationFormat>와이드스크린</PresentationFormat>
  <Paragraphs>389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-apple-system</vt:lpstr>
      <vt:lpstr>Noto Sans KR</vt:lpstr>
      <vt:lpstr>Söhne</vt:lpstr>
      <vt:lpstr>나눔스퀘어</vt:lpstr>
      <vt:lpstr>나눔스퀘어 ExtraBold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장송봉/품질전략팀</cp:lastModifiedBy>
  <cp:revision>89</cp:revision>
  <dcterms:created xsi:type="dcterms:W3CDTF">2019-12-23T00:32:35Z</dcterms:created>
  <dcterms:modified xsi:type="dcterms:W3CDTF">2023-09-13T02:11:39Z</dcterms:modified>
</cp:coreProperties>
</file>